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sario" charset="1" panose="02000503040000020003"/>
      <p:regular r:id="rId10"/>
    </p:embeddedFont>
    <p:embeddedFont>
      <p:font typeface="Rosario Bold" charset="1" panose="02000503060000020004"/>
      <p:regular r:id="rId11"/>
    </p:embeddedFont>
    <p:embeddedFont>
      <p:font typeface="Rosario Italics" charset="1" panose="02000506050000020003"/>
      <p:regular r:id="rId12"/>
    </p:embeddedFont>
    <p:embeddedFont>
      <p:font typeface="Rosario Bold Italics" charset="1" panose="02000503040000020003"/>
      <p:regular r:id="rId13"/>
    </p:embeddedFont>
    <p:embeddedFont>
      <p:font typeface="Inter" charset="1" panose="020B0502030000000004"/>
      <p:regular r:id="rId14"/>
    </p:embeddedFont>
    <p:embeddedFont>
      <p:font typeface="Inter Bold" charset="1" panose="020B0802030000000004"/>
      <p:regular r:id="rId15"/>
    </p:embeddedFont>
    <p:embeddedFont>
      <p:font typeface="Inter Italics" charset="1" panose="020B0502030000000004"/>
      <p:regular r:id="rId16"/>
    </p:embeddedFont>
    <p:embeddedFont>
      <p:font typeface="Inter Bold Italics" charset="1" panose="020B0802030000000004"/>
      <p:regular r:id="rId17"/>
    </p:embeddedFont>
    <p:embeddedFont>
      <p:font typeface="Inter Thin" charset="1" panose="020B0A02050000000004"/>
      <p:regular r:id="rId18"/>
    </p:embeddedFont>
    <p:embeddedFont>
      <p:font typeface="Inter Thin Italics" charset="1" panose="020B0A02050000000004"/>
      <p:regular r:id="rId19"/>
    </p:embeddedFont>
    <p:embeddedFont>
      <p:font typeface="Inter Extra-Light" charset="1" panose="02000503000000020004"/>
      <p:regular r:id="rId20"/>
    </p:embeddedFont>
    <p:embeddedFont>
      <p:font typeface="Inter Light" charset="1" panose="02000503000000020004"/>
      <p:regular r:id="rId21"/>
    </p:embeddedFont>
    <p:embeddedFont>
      <p:font typeface="Inter Medium" charset="1" panose="02000503000000020004"/>
      <p:regular r:id="rId22"/>
    </p:embeddedFont>
    <p:embeddedFont>
      <p:font typeface="Inter Semi-Bold" charset="1" panose="02000503000000020004"/>
      <p:regular r:id="rId23"/>
    </p:embeddedFont>
    <p:embeddedFont>
      <p:font typeface="Inter Ultra-Bold" charset="1" panose="02000503000000020004"/>
      <p:regular r:id="rId24"/>
    </p:embeddedFont>
    <p:embeddedFont>
      <p:font typeface="Inter Heavy" charset="1" panose="0200050300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0007" y="1281999"/>
            <a:ext cx="9428073" cy="5659299"/>
          </a:xfrm>
          <a:custGeom>
            <a:avLst/>
            <a:gdLst/>
            <a:ahLst/>
            <a:cxnLst/>
            <a:rect r="r" b="b" t="t" l="l"/>
            <a:pathLst>
              <a:path h="5659299" w="9428073">
                <a:moveTo>
                  <a:pt x="0" y="0"/>
                </a:moveTo>
                <a:lnTo>
                  <a:pt x="9428073" y="0"/>
                </a:lnTo>
                <a:lnTo>
                  <a:pt x="9428073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72942" y="3446311"/>
            <a:ext cx="8905877" cy="142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27"/>
              </a:lnSpc>
            </a:pPr>
            <a:r>
              <a:rPr lang="en-US" sz="10025">
                <a:solidFill>
                  <a:srgbClr val="1D2E7A"/>
                </a:solidFill>
                <a:latin typeface="Rosario Bold"/>
              </a:rPr>
              <a:t>Desafio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15673" y="7524718"/>
            <a:ext cx="8057418" cy="117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6"/>
              </a:lnSpc>
            </a:pPr>
            <a:r>
              <a:rPr lang="en-US" sz="3347">
                <a:solidFill>
                  <a:srgbClr val="1D2E7A"/>
                </a:solidFill>
                <a:latin typeface="Inter"/>
              </a:rPr>
              <a:t>Apresentção de resultados</a:t>
            </a:r>
          </a:p>
          <a:p>
            <a:pPr algn="ctr">
              <a:lnSpc>
                <a:spcPts val="4686"/>
              </a:lnSpc>
            </a:pPr>
            <a:r>
              <a:rPr lang="en-US" sz="3347">
                <a:solidFill>
                  <a:srgbClr val="1D2E7A"/>
                </a:solidFill>
                <a:latin typeface="Inter"/>
              </a:rPr>
              <a:t>Bianca Barros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817" y="0"/>
            <a:ext cx="9138960" cy="10290850"/>
            <a:chOff x="0" y="0"/>
            <a:chExt cx="6096000" cy="6864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09220" y="-20320"/>
              <a:ext cx="6314440" cy="6904990"/>
            </a:xfrm>
            <a:custGeom>
              <a:avLst/>
              <a:gdLst/>
              <a:ahLst/>
              <a:cxnLst/>
              <a:rect r="r" b="b" t="t" l="l"/>
              <a:pathLst>
                <a:path h="6904990" w="6314440">
                  <a:moveTo>
                    <a:pt x="6164580" y="2338070"/>
                  </a:moveTo>
                  <a:cubicBezTo>
                    <a:pt x="6191250" y="2249170"/>
                    <a:pt x="6205220" y="2160270"/>
                    <a:pt x="6205220" y="2071370"/>
                  </a:cubicBezTo>
                  <a:lnTo>
                    <a:pt x="6205220" y="20320"/>
                  </a:lnTo>
                  <a:lnTo>
                    <a:pt x="1089660" y="21590"/>
                  </a:lnTo>
                  <a:cubicBezTo>
                    <a:pt x="671830" y="0"/>
                    <a:pt x="276860" y="261620"/>
                    <a:pt x="149860" y="679450"/>
                  </a:cubicBezTo>
                  <a:cubicBezTo>
                    <a:pt x="0" y="1172210"/>
                    <a:pt x="276860" y="1692910"/>
                    <a:pt x="768350" y="1842770"/>
                  </a:cubicBezTo>
                  <a:lnTo>
                    <a:pt x="1211580" y="1978660"/>
                  </a:lnTo>
                  <a:cubicBezTo>
                    <a:pt x="750570" y="1892300"/>
                    <a:pt x="289560" y="2164080"/>
                    <a:pt x="149860" y="2622550"/>
                  </a:cubicBezTo>
                  <a:cubicBezTo>
                    <a:pt x="0" y="3115310"/>
                    <a:pt x="276860" y="3636010"/>
                    <a:pt x="768350" y="3785870"/>
                  </a:cubicBezTo>
                  <a:lnTo>
                    <a:pt x="1211580" y="3921760"/>
                  </a:lnTo>
                  <a:cubicBezTo>
                    <a:pt x="750570" y="3835400"/>
                    <a:pt x="289560" y="4107180"/>
                    <a:pt x="149860" y="4565650"/>
                  </a:cubicBezTo>
                  <a:cubicBezTo>
                    <a:pt x="123190" y="4654550"/>
                    <a:pt x="109220" y="4743450"/>
                    <a:pt x="109220" y="4832350"/>
                  </a:cubicBezTo>
                  <a:cubicBezTo>
                    <a:pt x="109220" y="4838700"/>
                    <a:pt x="109220" y="4845050"/>
                    <a:pt x="109220" y="4851400"/>
                  </a:cubicBezTo>
                  <a:lnTo>
                    <a:pt x="109220" y="6884670"/>
                  </a:lnTo>
                  <a:lnTo>
                    <a:pt x="5224780" y="6883400"/>
                  </a:lnTo>
                  <a:cubicBezTo>
                    <a:pt x="5642610" y="6904990"/>
                    <a:pt x="6036310" y="6643370"/>
                    <a:pt x="6164580" y="6225540"/>
                  </a:cubicBezTo>
                  <a:cubicBezTo>
                    <a:pt x="6314440" y="5732780"/>
                    <a:pt x="6037580" y="5212080"/>
                    <a:pt x="5546090" y="5062220"/>
                  </a:cubicBezTo>
                  <a:lnTo>
                    <a:pt x="5102860" y="4926330"/>
                  </a:lnTo>
                  <a:cubicBezTo>
                    <a:pt x="5563870" y="5012690"/>
                    <a:pt x="6024880" y="4740910"/>
                    <a:pt x="6164580" y="4282440"/>
                  </a:cubicBezTo>
                  <a:cubicBezTo>
                    <a:pt x="6314440" y="3789680"/>
                    <a:pt x="6037580" y="3268980"/>
                    <a:pt x="5546090" y="3119120"/>
                  </a:cubicBezTo>
                  <a:lnTo>
                    <a:pt x="5102860" y="2983230"/>
                  </a:lnTo>
                  <a:cubicBezTo>
                    <a:pt x="5562600" y="3068320"/>
                    <a:pt x="6024880" y="2797810"/>
                    <a:pt x="6164580" y="2338070"/>
                  </a:cubicBezTo>
                  <a:close/>
                </a:path>
              </a:pathLst>
            </a:custGeom>
            <a:blipFill>
              <a:blip r:embed="rId2"/>
              <a:stretch>
                <a:fillRect l="-56731" t="0" r="-5673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43693" y="2310332"/>
            <a:ext cx="8815607" cy="6136784"/>
            <a:chOff x="0" y="0"/>
            <a:chExt cx="11754143" cy="81823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1754143" cy="1536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2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D2E7A"/>
                  </a:solidFill>
                  <a:latin typeface="Rosario Bold"/>
                </a:rPr>
                <a:t>Dashboard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52488"/>
              <a:ext cx="11754143" cy="1646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6"/>
                </a:lnSpc>
              </a:pPr>
              <a:r>
                <a:rPr lang="en-US" sz="2400">
                  <a:solidFill>
                    <a:srgbClr val="1D2E7A"/>
                  </a:solidFill>
                  <a:latin typeface="Inter"/>
                </a:rPr>
                <a:t>Criar um dashboard no Tableu demonstre o crescimento da internet na Argentina, ritmo de evolução, perfil dos usuários, assinaturas e possíveis causas do cenário apresentado.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46769"/>
              <a:ext cx="5404331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Desafios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136382"/>
              <a:ext cx="5404331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Fontes específicas da Arg.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Layout dos dados de origem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Combinação de tabelas</a:t>
              </a:r>
            </a:p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365854" y="4846769"/>
              <a:ext cx="5388289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Soluções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365854" y="6136382"/>
              <a:ext cx="5388289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INDEC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Mod. pré-ingestão</a:t>
              </a:r>
            </a:p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Usar “Ano” como pk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6266603"/>
            <a:ext cx="4026840" cy="4020397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DE50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361716" y="-5335249"/>
            <a:ext cx="8617798" cy="10670497"/>
          </a:xfrm>
          <a:custGeom>
            <a:avLst/>
            <a:gdLst/>
            <a:ahLst/>
            <a:cxnLst/>
            <a:rect r="r" b="b" t="t" l="l"/>
            <a:pathLst>
              <a:path h="10670497" w="8617798">
                <a:moveTo>
                  <a:pt x="0" y="0"/>
                </a:moveTo>
                <a:lnTo>
                  <a:pt x="8617798" y="0"/>
                </a:lnTo>
                <a:lnTo>
                  <a:pt x="8617798" y="10670498"/>
                </a:lnTo>
                <a:lnTo>
                  <a:pt x="0" y="1067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5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734001">
            <a:off x="9419249" y="-109755"/>
            <a:ext cx="10088919" cy="1007277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084261"/>
            <a:ext cx="9140994" cy="2186108"/>
            <a:chOff x="0" y="0"/>
            <a:chExt cx="12187992" cy="29148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2187992" cy="1536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2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D2E7A"/>
                  </a:solidFill>
                  <a:latin typeface="Rosario Bold"/>
                </a:rPr>
                <a:t>Demonstração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26025"/>
              <a:ext cx="12187992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Dashboard Tableu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34733" y="1055967"/>
            <a:ext cx="10660081" cy="9231033"/>
            <a:chOff x="0" y="0"/>
            <a:chExt cx="7029450" cy="6087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2"/>
              <a:stretch>
                <a:fillRect l="-30735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5400000">
            <a:off x="10721873" y="7166110"/>
            <a:ext cx="8672074" cy="8246354"/>
          </a:xfrm>
          <a:custGeom>
            <a:avLst/>
            <a:gdLst/>
            <a:ahLst/>
            <a:cxnLst/>
            <a:rect r="r" b="b" t="t" l="l"/>
            <a:pathLst>
              <a:path h="8246354" w="8672074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34151" y="0"/>
            <a:ext cx="11897699" cy="10287000"/>
          </a:xfrm>
          <a:custGeom>
            <a:avLst/>
            <a:gdLst/>
            <a:ahLst/>
            <a:cxnLst/>
            <a:rect r="r" b="b" t="t" l="l"/>
            <a:pathLst>
              <a:path h="10287000" w="11897699">
                <a:moveTo>
                  <a:pt x="0" y="0"/>
                </a:moveTo>
                <a:lnTo>
                  <a:pt x="11897700" y="0"/>
                </a:lnTo>
                <a:lnTo>
                  <a:pt x="11897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2619" y="4186239"/>
            <a:ext cx="6975318" cy="113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20"/>
              </a:lnSpc>
              <a:spcBef>
                <a:spcPct val="0"/>
              </a:spcBef>
            </a:pPr>
            <a:r>
              <a:rPr lang="en-US" sz="8000">
                <a:solidFill>
                  <a:srgbClr val="1D2E7A"/>
                </a:solidFill>
                <a:latin typeface="Rosario Bold"/>
              </a:rPr>
              <a:t>Etapas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03550" y="6279679"/>
            <a:ext cx="5075111" cy="82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871"/>
              </a:lnSpc>
              <a:spcBef>
                <a:spcPct val="0"/>
              </a:spcBef>
            </a:pPr>
            <a:r>
              <a:rPr lang="en-US" sz="4943" u="sng">
                <a:solidFill>
                  <a:srgbClr val="1D2E7A"/>
                </a:solidFill>
                <a:latin typeface="Rosario Bold"/>
              </a:rPr>
              <a:t>Dashboard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03550" y="3572627"/>
            <a:ext cx="5075111" cy="82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871"/>
              </a:lnSpc>
              <a:spcBef>
                <a:spcPct val="0"/>
              </a:spcBef>
            </a:pPr>
            <a:r>
              <a:rPr lang="en-US" sz="4943" u="sng">
                <a:solidFill>
                  <a:srgbClr val="1D2E7A"/>
                </a:solidFill>
                <a:latin typeface="Rosario Bold"/>
              </a:rPr>
              <a:t>SQL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03550" y="4926153"/>
            <a:ext cx="5075111" cy="82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871"/>
              </a:lnSpc>
              <a:spcBef>
                <a:spcPct val="0"/>
              </a:spcBef>
            </a:pPr>
            <a:r>
              <a:rPr lang="en-US" sz="4943" u="sng">
                <a:solidFill>
                  <a:srgbClr val="1D2E7A"/>
                </a:solidFill>
                <a:latin typeface="Rosario Bold"/>
              </a:rPr>
              <a:t>Extração 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3550" y="2222634"/>
            <a:ext cx="5075111" cy="82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871"/>
              </a:lnSpc>
              <a:spcBef>
                <a:spcPct val="0"/>
              </a:spcBef>
            </a:pPr>
            <a:r>
              <a:rPr lang="en-US" sz="4943" u="sng">
                <a:solidFill>
                  <a:srgbClr val="1D2E7A"/>
                </a:solidFill>
                <a:latin typeface="Rosario Bold"/>
              </a:rPr>
              <a:t>Apresentação PPT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-3307337" y="-4409268"/>
            <a:ext cx="8672074" cy="8246354"/>
          </a:xfrm>
          <a:custGeom>
            <a:avLst/>
            <a:gdLst/>
            <a:ahLst/>
            <a:cxnLst/>
            <a:rect r="r" b="b" t="t" l="l"/>
            <a:pathLst>
              <a:path h="8246354" w="8672074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817" y="0"/>
            <a:ext cx="9138960" cy="10290850"/>
            <a:chOff x="0" y="0"/>
            <a:chExt cx="6096000" cy="6864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09220" y="-20320"/>
              <a:ext cx="6314440" cy="6904990"/>
            </a:xfrm>
            <a:custGeom>
              <a:avLst/>
              <a:gdLst/>
              <a:ahLst/>
              <a:cxnLst/>
              <a:rect r="r" b="b" t="t" l="l"/>
              <a:pathLst>
                <a:path h="6904990" w="6314440">
                  <a:moveTo>
                    <a:pt x="6164580" y="2338070"/>
                  </a:moveTo>
                  <a:cubicBezTo>
                    <a:pt x="6191250" y="2249170"/>
                    <a:pt x="6205220" y="2160270"/>
                    <a:pt x="6205220" y="2071370"/>
                  </a:cubicBezTo>
                  <a:lnTo>
                    <a:pt x="6205220" y="20320"/>
                  </a:lnTo>
                  <a:lnTo>
                    <a:pt x="1089660" y="21590"/>
                  </a:lnTo>
                  <a:cubicBezTo>
                    <a:pt x="671830" y="0"/>
                    <a:pt x="276860" y="261620"/>
                    <a:pt x="149860" y="679450"/>
                  </a:cubicBezTo>
                  <a:cubicBezTo>
                    <a:pt x="0" y="1172210"/>
                    <a:pt x="276860" y="1692910"/>
                    <a:pt x="768350" y="1842770"/>
                  </a:cubicBezTo>
                  <a:lnTo>
                    <a:pt x="1211580" y="1978660"/>
                  </a:lnTo>
                  <a:cubicBezTo>
                    <a:pt x="750570" y="1892300"/>
                    <a:pt x="289560" y="2164080"/>
                    <a:pt x="149860" y="2622550"/>
                  </a:cubicBezTo>
                  <a:cubicBezTo>
                    <a:pt x="0" y="3115310"/>
                    <a:pt x="276860" y="3636010"/>
                    <a:pt x="768350" y="3785870"/>
                  </a:cubicBezTo>
                  <a:lnTo>
                    <a:pt x="1211580" y="3921760"/>
                  </a:lnTo>
                  <a:cubicBezTo>
                    <a:pt x="750570" y="3835400"/>
                    <a:pt x="289560" y="4107180"/>
                    <a:pt x="149860" y="4565650"/>
                  </a:cubicBezTo>
                  <a:cubicBezTo>
                    <a:pt x="123190" y="4654550"/>
                    <a:pt x="109220" y="4743450"/>
                    <a:pt x="109220" y="4832350"/>
                  </a:cubicBezTo>
                  <a:cubicBezTo>
                    <a:pt x="109220" y="4838700"/>
                    <a:pt x="109220" y="4845050"/>
                    <a:pt x="109220" y="4851400"/>
                  </a:cubicBezTo>
                  <a:lnTo>
                    <a:pt x="109220" y="6884670"/>
                  </a:lnTo>
                  <a:lnTo>
                    <a:pt x="5224780" y="6883400"/>
                  </a:lnTo>
                  <a:cubicBezTo>
                    <a:pt x="5642610" y="6904990"/>
                    <a:pt x="6036310" y="6643370"/>
                    <a:pt x="6164580" y="6225540"/>
                  </a:cubicBezTo>
                  <a:cubicBezTo>
                    <a:pt x="6314440" y="5732780"/>
                    <a:pt x="6037580" y="5212080"/>
                    <a:pt x="5546090" y="5062220"/>
                  </a:cubicBezTo>
                  <a:lnTo>
                    <a:pt x="5102860" y="4926330"/>
                  </a:lnTo>
                  <a:cubicBezTo>
                    <a:pt x="5563870" y="5012690"/>
                    <a:pt x="6024880" y="4740910"/>
                    <a:pt x="6164580" y="4282440"/>
                  </a:cubicBezTo>
                  <a:cubicBezTo>
                    <a:pt x="6314440" y="3789680"/>
                    <a:pt x="6037580" y="3268980"/>
                    <a:pt x="5546090" y="3119120"/>
                  </a:cubicBezTo>
                  <a:lnTo>
                    <a:pt x="5102860" y="2983230"/>
                  </a:lnTo>
                  <a:cubicBezTo>
                    <a:pt x="5562600" y="3068320"/>
                    <a:pt x="6024880" y="2797810"/>
                    <a:pt x="6164580" y="2338070"/>
                  </a:cubicBezTo>
                  <a:close/>
                </a:path>
              </a:pathLst>
            </a:custGeom>
            <a:blipFill>
              <a:blip r:embed="rId2"/>
              <a:stretch>
                <a:fillRect l="-67905" t="0" r="-78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43693" y="2310332"/>
            <a:ext cx="8815607" cy="5717684"/>
            <a:chOff x="0" y="0"/>
            <a:chExt cx="11754143" cy="76235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1754143" cy="1536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2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D2E7A"/>
                  </a:solidFill>
                  <a:latin typeface="Rosario Bold"/>
                </a:rPr>
                <a:t>Apresentação PPT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52488"/>
              <a:ext cx="11754143" cy="10880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6"/>
                </a:lnSpc>
              </a:pPr>
              <a:r>
                <a:rPr lang="en-US" sz="2400">
                  <a:solidFill>
                    <a:srgbClr val="1D2E7A"/>
                  </a:solidFill>
                  <a:latin typeface="Inter"/>
                </a:rPr>
                <a:t>Produzir um arquivo PPT para conduzir a apresentação dos resultados do desafio técnico.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287969"/>
              <a:ext cx="5404331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Desafios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77582"/>
              <a:ext cx="5404331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Layout pré-definido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Identidade visual</a:t>
              </a:r>
            </a:p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Estruturar a apresentação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365854" y="4287969"/>
              <a:ext cx="5388289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Soluções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365854" y="5577582"/>
              <a:ext cx="5388289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Canvas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Paleta de cores/logo</a:t>
              </a:r>
            </a:p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Organização por desafio/etapa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6266603"/>
            <a:ext cx="4026840" cy="4020397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DE50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361716" y="-5335249"/>
            <a:ext cx="8617798" cy="10670497"/>
          </a:xfrm>
          <a:custGeom>
            <a:avLst/>
            <a:gdLst/>
            <a:ahLst/>
            <a:cxnLst/>
            <a:rect r="r" b="b" t="t" l="l"/>
            <a:pathLst>
              <a:path h="10670497" w="8617798">
                <a:moveTo>
                  <a:pt x="0" y="0"/>
                </a:moveTo>
                <a:lnTo>
                  <a:pt x="8617798" y="0"/>
                </a:lnTo>
                <a:lnTo>
                  <a:pt x="8617798" y="10670498"/>
                </a:lnTo>
                <a:lnTo>
                  <a:pt x="0" y="1067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817" y="0"/>
            <a:ext cx="9138960" cy="10290850"/>
            <a:chOff x="0" y="0"/>
            <a:chExt cx="6096000" cy="6864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09220" y="-20320"/>
              <a:ext cx="6314440" cy="6904990"/>
            </a:xfrm>
            <a:custGeom>
              <a:avLst/>
              <a:gdLst/>
              <a:ahLst/>
              <a:cxnLst/>
              <a:rect r="r" b="b" t="t" l="l"/>
              <a:pathLst>
                <a:path h="6904990" w="6314440">
                  <a:moveTo>
                    <a:pt x="6164580" y="2338070"/>
                  </a:moveTo>
                  <a:cubicBezTo>
                    <a:pt x="6191250" y="2249170"/>
                    <a:pt x="6205220" y="2160270"/>
                    <a:pt x="6205220" y="2071370"/>
                  </a:cubicBezTo>
                  <a:lnTo>
                    <a:pt x="6205220" y="20320"/>
                  </a:lnTo>
                  <a:lnTo>
                    <a:pt x="1089660" y="21590"/>
                  </a:lnTo>
                  <a:cubicBezTo>
                    <a:pt x="671830" y="0"/>
                    <a:pt x="276860" y="261620"/>
                    <a:pt x="149860" y="679450"/>
                  </a:cubicBezTo>
                  <a:cubicBezTo>
                    <a:pt x="0" y="1172210"/>
                    <a:pt x="276860" y="1692910"/>
                    <a:pt x="768350" y="1842770"/>
                  </a:cubicBezTo>
                  <a:lnTo>
                    <a:pt x="1211580" y="1978660"/>
                  </a:lnTo>
                  <a:cubicBezTo>
                    <a:pt x="750570" y="1892300"/>
                    <a:pt x="289560" y="2164080"/>
                    <a:pt x="149860" y="2622550"/>
                  </a:cubicBezTo>
                  <a:cubicBezTo>
                    <a:pt x="0" y="3115310"/>
                    <a:pt x="276860" y="3636010"/>
                    <a:pt x="768350" y="3785870"/>
                  </a:cubicBezTo>
                  <a:lnTo>
                    <a:pt x="1211580" y="3921760"/>
                  </a:lnTo>
                  <a:cubicBezTo>
                    <a:pt x="750570" y="3835400"/>
                    <a:pt x="289560" y="4107180"/>
                    <a:pt x="149860" y="4565650"/>
                  </a:cubicBezTo>
                  <a:cubicBezTo>
                    <a:pt x="123190" y="4654550"/>
                    <a:pt x="109220" y="4743450"/>
                    <a:pt x="109220" y="4832350"/>
                  </a:cubicBezTo>
                  <a:cubicBezTo>
                    <a:pt x="109220" y="4838700"/>
                    <a:pt x="109220" y="4845050"/>
                    <a:pt x="109220" y="4851400"/>
                  </a:cubicBezTo>
                  <a:lnTo>
                    <a:pt x="109220" y="6884670"/>
                  </a:lnTo>
                  <a:lnTo>
                    <a:pt x="5224780" y="6883400"/>
                  </a:lnTo>
                  <a:cubicBezTo>
                    <a:pt x="5642610" y="6904990"/>
                    <a:pt x="6036310" y="6643370"/>
                    <a:pt x="6164580" y="6225540"/>
                  </a:cubicBezTo>
                  <a:cubicBezTo>
                    <a:pt x="6314440" y="5732780"/>
                    <a:pt x="6037580" y="5212080"/>
                    <a:pt x="5546090" y="5062220"/>
                  </a:cubicBezTo>
                  <a:lnTo>
                    <a:pt x="5102860" y="4926330"/>
                  </a:lnTo>
                  <a:cubicBezTo>
                    <a:pt x="5563870" y="5012690"/>
                    <a:pt x="6024880" y="4740910"/>
                    <a:pt x="6164580" y="4282440"/>
                  </a:cubicBezTo>
                  <a:cubicBezTo>
                    <a:pt x="6314440" y="3789680"/>
                    <a:pt x="6037580" y="3268980"/>
                    <a:pt x="5546090" y="3119120"/>
                  </a:cubicBezTo>
                  <a:lnTo>
                    <a:pt x="5102860" y="2983230"/>
                  </a:lnTo>
                  <a:cubicBezTo>
                    <a:pt x="5562600" y="3068320"/>
                    <a:pt x="6024880" y="2797810"/>
                    <a:pt x="6164580" y="2338070"/>
                  </a:cubicBezTo>
                  <a:close/>
                </a:path>
              </a:pathLst>
            </a:custGeom>
            <a:blipFill>
              <a:blip r:embed="rId2"/>
              <a:stretch>
                <a:fillRect l="-34504" t="0" r="-3450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266603"/>
            <a:ext cx="4026840" cy="4020397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DE50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6361716" y="-5335249"/>
            <a:ext cx="8617798" cy="10670497"/>
          </a:xfrm>
          <a:custGeom>
            <a:avLst/>
            <a:gdLst/>
            <a:ahLst/>
            <a:cxnLst/>
            <a:rect r="r" b="b" t="t" l="l"/>
            <a:pathLst>
              <a:path h="10670497" w="8617798">
                <a:moveTo>
                  <a:pt x="0" y="0"/>
                </a:moveTo>
                <a:lnTo>
                  <a:pt x="8617798" y="0"/>
                </a:lnTo>
                <a:lnTo>
                  <a:pt x="8617798" y="10670498"/>
                </a:lnTo>
                <a:lnTo>
                  <a:pt x="0" y="1067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443693" y="2310332"/>
            <a:ext cx="8815607" cy="4965209"/>
            <a:chOff x="0" y="0"/>
            <a:chExt cx="11754143" cy="66202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5725"/>
              <a:ext cx="11754143" cy="1536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2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D2E7A"/>
                  </a:solidFill>
                  <a:latin typeface="Rosario Bold"/>
                </a:rPr>
                <a:t>SQL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52488"/>
              <a:ext cx="11754143" cy="1646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6"/>
                </a:lnSpc>
              </a:pPr>
              <a:r>
                <a:rPr lang="en-US" sz="2400">
                  <a:solidFill>
                    <a:srgbClr val="1D2E7A"/>
                  </a:solidFill>
                  <a:latin typeface="Inter"/>
                </a:rPr>
                <a:t>Modelar um banco de dados que atenda ao modelo de negócios do Mercado Livre e apresentar 3 consultas de SQL nas tabelas criadas. Cliente, Item, Categoria, Pedido.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846769"/>
              <a:ext cx="5404331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Desafios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136382"/>
              <a:ext cx="5404331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Testar query de consulta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365854" y="4846769"/>
              <a:ext cx="5388289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Soluções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365854" y="6136382"/>
              <a:ext cx="5388289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Geração de dados fictícios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517820" y="990600"/>
            <a:ext cx="3741480" cy="30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2"/>
              </a:lnSpc>
            </a:pPr>
            <a:r>
              <a:rPr lang="en-US" sz="1800" u="sng">
                <a:solidFill>
                  <a:srgbClr val="000000"/>
                </a:solidFill>
                <a:latin typeface="Inter"/>
              </a:rPr>
              <a:t>Voltar para o slide de tópicos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2181" y="445501"/>
            <a:ext cx="11883639" cy="9395997"/>
          </a:xfrm>
          <a:custGeom>
            <a:avLst/>
            <a:gdLst/>
            <a:ahLst/>
            <a:cxnLst/>
            <a:rect r="r" b="b" t="t" l="l"/>
            <a:pathLst>
              <a:path h="9395997" w="11883639">
                <a:moveTo>
                  <a:pt x="0" y="0"/>
                </a:moveTo>
                <a:lnTo>
                  <a:pt x="11883638" y="0"/>
                </a:lnTo>
                <a:lnTo>
                  <a:pt x="11883638" y="9395998"/>
                </a:lnTo>
                <a:lnTo>
                  <a:pt x="0" y="9395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5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734001">
            <a:off x="9419249" y="-109755"/>
            <a:ext cx="10088919" cy="1007277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084261"/>
            <a:ext cx="9140994" cy="2186108"/>
            <a:chOff x="0" y="0"/>
            <a:chExt cx="12187992" cy="29148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2187992" cy="1536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2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D2E7A"/>
                  </a:solidFill>
                  <a:latin typeface="Rosario Bold"/>
                </a:rPr>
                <a:t>Demonstração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26025"/>
              <a:ext cx="12187992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Desafio SQL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34733" y="1055967"/>
            <a:ext cx="10660081" cy="9231033"/>
            <a:chOff x="0" y="0"/>
            <a:chExt cx="7029450" cy="6087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2"/>
              <a:stretch>
                <a:fillRect l="-30735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5400000">
            <a:off x="10721873" y="7166110"/>
            <a:ext cx="8672074" cy="8246354"/>
          </a:xfrm>
          <a:custGeom>
            <a:avLst/>
            <a:gdLst/>
            <a:ahLst/>
            <a:cxnLst/>
            <a:rect r="r" b="b" t="t" l="l"/>
            <a:pathLst>
              <a:path h="8246354" w="8672074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52817" y="0"/>
            <a:ext cx="9138960" cy="10290850"/>
            <a:chOff x="0" y="0"/>
            <a:chExt cx="6096000" cy="6864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09220" y="-20320"/>
              <a:ext cx="6314440" cy="6904990"/>
            </a:xfrm>
            <a:custGeom>
              <a:avLst/>
              <a:gdLst/>
              <a:ahLst/>
              <a:cxnLst/>
              <a:rect r="r" b="b" t="t" l="l"/>
              <a:pathLst>
                <a:path h="6904990" w="6314440">
                  <a:moveTo>
                    <a:pt x="6164580" y="2338070"/>
                  </a:moveTo>
                  <a:cubicBezTo>
                    <a:pt x="6191250" y="2249170"/>
                    <a:pt x="6205220" y="2160270"/>
                    <a:pt x="6205220" y="2071370"/>
                  </a:cubicBezTo>
                  <a:lnTo>
                    <a:pt x="6205220" y="20320"/>
                  </a:lnTo>
                  <a:lnTo>
                    <a:pt x="1089660" y="21590"/>
                  </a:lnTo>
                  <a:cubicBezTo>
                    <a:pt x="671830" y="0"/>
                    <a:pt x="276860" y="261620"/>
                    <a:pt x="149860" y="679450"/>
                  </a:cubicBezTo>
                  <a:cubicBezTo>
                    <a:pt x="0" y="1172210"/>
                    <a:pt x="276860" y="1692910"/>
                    <a:pt x="768350" y="1842770"/>
                  </a:cubicBezTo>
                  <a:lnTo>
                    <a:pt x="1211580" y="1978660"/>
                  </a:lnTo>
                  <a:cubicBezTo>
                    <a:pt x="750570" y="1892300"/>
                    <a:pt x="289560" y="2164080"/>
                    <a:pt x="149860" y="2622550"/>
                  </a:cubicBezTo>
                  <a:cubicBezTo>
                    <a:pt x="0" y="3115310"/>
                    <a:pt x="276860" y="3636010"/>
                    <a:pt x="768350" y="3785870"/>
                  </a:cubicBezTo>
                  <a:lnTo>
                    <a:pt x="1211580" y="3921760"/>
                  </a:lnTo>
                  <a:cubicBezTo>
                    <a:pt x="750570" y="3835400"/>
                    <a:pt x="289560" y="4107180"/>
                    <a:pt x="149860" y="4565650"/>
                  </a:cubicBezTo>
                  <a:cubicBezTo>
                    <a:pt x="123190" y="4654550"/>
                    <a:pt x="109220" y="4743450"/>
                    <a:pt x="109220" y="4832350"/>
                  </a:cubicBezTo>
                  <a:cubicBezTo>
                    <a:pt x="109220" y="4838700"/>
                    <a:pt x="109220" y="4845050"/>
                    <a:pt x="109220" y="4851400"/>
                  </a:cubicBezTo>
                  <a:lnTo>
                    <a:pt x="109220" y="6884670"/>
                  </a:lnTo>
                  <a:lnTo>
                    <a:pt x="5224780" y="6883400"/>
                  </a:lnTo>
                  <a:cubicBezTo>
                    <a:pt x="5642610" y="6904990"/>
                    <a:pt x="6036310" y="6643370"/>
                    <a:pt x="6164580" y="6225540"/>
                  </a:cubicBezTo>
                  <a:cubicBezTo>
                    <a:pt x="6314440" y="5732780"/>
                    <a:pt x="6037580" y="5212080"/>
                    <a:pt x="5546090" y="5062220"/>
                  </a:cubicBezTo>
                  <a:lnTo>
                    <a:pt x="5102860" y="4926330"/>
                  </a:lnTo>
                  <a:cubicBezTo>
                    <a:pt x="5563870" y="5012690"/>
                    <a:pt x="6024880" y="4740910"/>
                    <a:pt x="6164580" y="4282440"/>
                  </a:cubicBezTo>
                  <a:cubicBezTo>
                    <a:pt x="6314440" y="3789680"/>
                    <a:pt x="6037580" y="3268980"/>
                    <a:pt x="5546090" y="3119120"/>
                  </a:cubicBezTo>
                  <a:lnTo>
                    <a:pt x="5102860" y="2983230"/>
                  </a:lnTo>
                  <a:cubicBezTo>
                    <a:pt x="5562600" y="3068320"/>
                    <a:pt x="6024880" y="2797810"/>
                    <a:pt x="6164580" y="2338070"/>
                  </a:cubicBezTo>
                  <a:close/>
                </a:path>
              </a:pathLst>
            </a:custGeom>
            <a:blipFill>
              <a:blip r:embed="rId2"/>
              <a:stretch>
                <a:fillRect l="-37119" t="0" r="-3711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443693" y="2310332"/>
            <a:ext cx="8815607" cy="5746259"/>
            <a:chOff x="0" y="0"/>
            <a:chExt cx="11754143" cy="76616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1754143" cy="1536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2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D2E7A"/>
                  </a:solidFill>
                  <a:latin typeface="Rosario Bold"/>
                </a:rPr>
                <a:t>3 - Extração API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52488"/>
              <a:ext cx="11754143" cy="1646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6"/>
                </a:lnSpc>
              </a:pPr>
              <a:r>
                <a:rPr lang="en-US" sz="2400">
                  <a:solidFill>
                    <a:srgbClr val="1D2E7A"/>
                  </a:solidFill>
                  <a:latin typeface="Inter"/>
                </a:rPr>
                <a:t>Extrair de uma API informações de mais de 150 produtos. O objetivo final é consolidar um csv com colunas relevantes para análises.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46769"/>
              <a:ext cx="5404331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Desafios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136382"/>
              <a:ext cx="5404331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Menor familiaridade c/ Python</a:t>
              </a:r>
            </a:p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Qtd de hirarquias JSON</a:t>
              </a:r>
            </a:p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365854" y="4846769"/>
              <a:ext cx="5388289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Soluções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365854" y="6136382"/>
              <a:ext cx="5388289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Script gerado por IA</a:t>
              </a:r>
            </a:p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Escolha de colunas antes da extração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6266603"/>
            <a:ext cx="4026840" cy="4020397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D2E7A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361716" y="-5335249"/>
            <a:ext cx="8617798" cy="10670497"/>
          </a:xfrm>
          <a:custGeom>
            <a:avLst/>
            <a:gdLst/>
            <a:ahLst/>
            <a:cxnLst/>
            <a:rect r="r" b="b" t="t" l="l"/>
            <a:pathLst>
              <a:path h="10670497" w="8617798">
                <a:moveTo>
                  <a:pt x="0" y="0"/>
                </a:moveTo>
                <a:lnTo>
                  <a:pt x="8617798" y="0"/>
                </a:lnTo>
                <a:lnTo>
                  <a:pt x="8617798" y="10670498"/>
                </a:lnTo>
                <a:lnTo>
                  <a:pt x="0" y="1067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5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59776" y="0"/>
            <a:ext cx="11897699" cy="10287000"/>
          </a:xfrm>
          <a:custGeom>
            <a:avLst/>
            <a:gdLst/>
            <a:ahLst/>
            <a:cxnLst/>
            <a:rect r="r" b="b" t="t" l="l"/>
            <a:pathLst>
              <a:path h="10287000" w="11897699">
                <a:moveTo>
                  <a:pt x="0" y="0"/>
                </a:moveTo>
                <a:lnTo>
                  <a:pt x="11897699" y="0"/>
                </a:lnTo>
                <a:lnTo>
                  <a:pt x="118976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799667" y="6229673"/>
            <a:ext cx="9773301" cy="19050"/>
          </a:xfrm>
          <a:prstGeom prst="line">
            <a:avLst/>
          </a:prstGeom>
          <a:ln cap="rnd" w="19050">
            <a:solidFill>
              <a:srgbClr val="1D2E7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519553" y="1028700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2E7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29078" y="3441767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2E7A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529078" y="5559383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2E7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529078" y="7824724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2E7A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996301" y="1028700"/>
            <a:ext cx="5262999" cy="1771479"/>
            <a:chOff x="0" y="0"/>
            <a:chExt cx="7017332" cy="236197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7017332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Escolha dos produtos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36544"/>
              <a:ext cx="7017332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Foram escolhidos produtos de cozinha: fogão, geladeira, liquidificador e microondas.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96301" y="7877048"/>
            <a:ext cx="5262999" cy="1380954"/>
            <a:chOff x="0" y="0"/>
            <a:chExt cx="7017332" cy="184127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7017332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Consolidação do csv final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36544"/>
              <a:ext cx="7017332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Após extração dos IDs e colunas definidas, é gerado um csv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96301" y="5594265"/>
            <a:ext cx="5262999" cy="2009604"/>
            <a:chOff x="0" y="0"/>
            <a:chExt cx="7017332" cy="267947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7017332" cy="162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Script p/ extração de produtos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674744"/>
              <a:ext cx="7017332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A lista de IDs é utilizada como input para direcionar a extração de produtos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96301" y="3311483"/>
            <a:ext cx="5262999" cy="1380954"/>
            <a:chOff x="0" y="0"/>
            <a:chExt cx="7017332" cy="184127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7017332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Script p/ extração de IDs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36544"/>
              <a:ext cx="7017332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1D2E7A"/>
                  </a:solidFill>
                  <a:latin typeface="Inter"/>
                </a:rPr>
                <a:t>O script extrai lista de IDs JSON e converte em csv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28700" y="4238318"/>
            <a:ext cx="5839918" cy="94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48"/>
              </a:lnSpc>
              <a:spcBef>
                <a:spcPct val="0"/>
              </a:spcBef>
            </a:pPr>
            <a:r>
              <a:rPr lang="en-US" sz="6650" u="none">
                <a:solidFill>
                  <a:srgbClr val="1D2E7A"/>
                </a:solidFill>
                <a:latin typeface="Rosario Bold"/>
              </a:rPr>
              <a:t>Linha do Tempo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-1618340" y="-1326931"/>
            <a:ext cx="5566999" cy="4711261"/>
          </a:xfrm>
          <a:custGeom>
            <a:avLst/>
            <a:gdLst/>
            <a:ahLst/>
            <a:cxnLst/>
            <a:rect r="r" b="b" t="t" l="l"/>
            <a:pathLst>
              <a:path h="4711261" w="5566999">
                <a:moveTo>
                  <a:pt x="0" y="0"/>
                </a:moveTo>
                <a:lnTo>
                  <a:pt x="5566999" y="0"/>
                </a:lnTo>
                <a:lnTo>
                  <a:pt x="5566999" y="4711262"/>
                </a:lnTo>
                <a:lnTo>
                  <a:pt x="0" y="471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5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734001">
            <a:off x="9419249" y="-109755"/>
            <a:ext cx="10088919" cy="10072777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084261"/>
            <a:ext cx="9140994" cy="2186108"/>
            <a:chOff x="0" y="0"/>
            <a:chExt cx="12187992" cy="29148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2187992" cy="1536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2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D2E7A"/>
                  </a:solidFill>
                  <a:latin typeface="Rosario Bold"/>
                </a:rPr>
                <a:t>Demonstração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26025"/>
              <a:ext cx="12187992" cy="789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5004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1D2E7A"/>
                  </a:solidFill>
                  <a:latin typeface="Rosario Bold"/>
                </a:rPr>
                <a:t>Extração API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34733" y="1055967"/>
            <a:ext cx="10660081" cy="9231033"/>
            <a:chOff x="0" y="0"/>
            <a:chExt cx="7029450" cy="60871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29450" cy="6088380"/>
            </a:xfrm>
            <a:custGeom>
              <a:avLst/>
              <a:gdLst/>
              <a:ahLst/>
              <a:cxnLst/>
              <a:rect r="r" b="b" t="t" l="l"/>
              <a:pathLst>
                <a:path h="6088380" w="7029450">
                  <a:moveTo>
                    <a:pt x="5271770" y="0"/>
                  </a:moveTo>
                  <a:lnTo>
                    <a:pt x="1757680" y="0"/>
                  </a:lnTo>
                  <a:lnTo>
                    <a:pt x="0" y="3044190"/>
                  </a:lnTo>
                  <a:lnTo>
                    <a:pt x="0" y="4330700"/>
                  </a:lnTo>
                  <a:cubicBezTo>
                    <a:pt x="0" y="5300980"/>
                    <a:pt x="787400" y="6088380"/>
                    <a:pt x="1757680" y="6088380"/>
                  </a:cubicBezTo>
                  <a:lnTo>
                    <a:pt x="5271770" y="6088380"/>
                  </a:lnTo>
                  <a:lnTo>
                    <a:pt x="7029450" y="3044190"/>
                  </a:lnTo>
                  <a:lnTo>
                    <a:pt x="7029450" y="1757680"/>
                  </a:lnTo>
                  <a:cubicBezTo>
                    <a:pt x="7029450" y="787400"/>
                    <a:pt x="6242050" y="0"/>
                    <a:pt x="5271770" y="0"/>
                  </a:cubicBezTo>
                  <a:close/>
                </a:path>
              </a:pathLst>
            </a:custGeom>
            <a:blipFill>
              <a:blip r:embed="rId2"/>
              <a:stretch>
                <a:fillRect l="-30735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5400000">
            <a:off x="10721873" y="7166110"/>
            <a:ext cx="8672074" cy="8246354"/>
          </a:xfrm>
          <a:custGeom>
            <a:avLst/>
            <a:gdLst/>
            <a:ahLst/>
            <a:cxnLst/>
            <a:rect r="r" b="b" t="t" l="l"/>
            <a:pathLst>
              <a:path h="8246354" w="8672074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DAF-AswMvkk</dc:identifier>
  <dcterms:modified xsi:type="dcterms:W3CDTF">2011-08-01T06:04:30Z</dcterms:modified>
  <cp:revision>1</cp:revision>
  <dc:title>Apresentação de Negócios Plano de Projeto Corporativo Geométrico Amarelo e Branco</dc:title>
</cp:coreProperties>
</file>